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658"/>
    <a:srgbClr val="F2FAEF"/>
    <a:srgbClr val="E8E5A1"/>
    <a:srgbClr val="D65D00"/>
    <a:srgbClr val="A6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9C973-5755-4F91-8062-8808E675C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013801-4C41-4933-8406-425A6A3EE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A455A3-A9E3-4C9B-9CBA-0EFE1539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9C28-C070-4EC3-BB2C-A042F4C50D75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7AB5E1-4D2D-49A0-8DCA-B9D4AB11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49C7B-9D0E-4FFC-A979-B2C14184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83F-469F-40DA-B249-62D9FF5E3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8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7B7F4-4B51-4708-9AB9-84FE7490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FC56F3-7B5E-4CA8-BFAF-6E764107A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3288D-D2E7-4BFA-BF49-53013FFF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9C28-C070-4EC3-BB2C-A042F4C50D75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FDB09D-8345-41FE-9F44-AE09CDC3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C49C9B-F505-4ACF-AD6E-A9EB1696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83F-469F-40DA-B249-62D9FF5E3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5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34FF7B-F47A-4FE8-B01A-75ECAF0D5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8CC2A5-9086-4172-9063-74605DC94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3658D-48C2-4EEB-B567-B810EB7C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9C28-C070-4EC3-BB2C-A042F4C50D75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69ECDE-E900-41BC-BC65-C712D493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737EC-9646-48E8-9A8D-1A7C64A4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83F-469F-40DA-B249-62D9FF5E3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9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AC339-5711-48FA-8626-F0A968D5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D5A35-038B-4B5E-94EF-12A7F4BE5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C2BACA-1169-471F-901E-B81633A8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9C28-C070-4EC3-BB2C-A042F4C50D75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893464-EE0E-4A63-BB62-938BE61C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63244-ECBF-4066-9D26-3D98E4F7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83F-469F-40DA-B249-62D9FF5E3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2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72C05-FA2A-4BA8-B591-9961D591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7AEB9-82B5-4A60-93CA-841F5DC6C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8D4F0B-E899-48D8-BA3E-7B3114093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9C28-C070-4EC3-BB2C-A042F4C50D75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2D47B-71C4-49AA-A4B4-F8EA292A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A730B9-4BAC-4A4E-9E48-E98AE8EF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83F-469F-40DA-B249-62D9FF5E3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2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6CC0D-4A26-4BA7-8618-FD01B994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419074-5BBF-47E9-919C-97F3C9FA1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9F571D-78BA-453E-954D-9C34EAB56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9806ED-9DAC-4858-9469-EC4EE2B4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9C28-C070-4EC3-BB2C-A042F4C50D75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22E94-7AD0-47F5-A497-1A3CA6E0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D876FC-E35A-4A37-9F1B-874E9C57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83F-469F-40DA-B249-62D9FF5E3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5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DF786-B2DF-450A-8B16-1A96EF41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D7F192-3E5E-4580-82D2-C01FF6EDD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4E19D7-2D2E-46AA-BC6C-919C9D7A2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C1413C-89B6-4463-A458-3981C37A0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2E208B-30FB-43D0-BB94-1F4D59652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78D9A4-E025-48E1-B648-04339F55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9C28-C070-4EC3-BB2C-A042F4C50D75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D5BC8-F438-4CF2-BF66-8E9AE83B4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E3E0B9-9B70-431D-86F9-AFB170E0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83F-469F-40DA-B249-62D9FF5E3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3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A5A75-15CD-4830-B031-9462BCA0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F74EBF-74A6-43A3-8022-35E49446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9C28-C070-4EC3-BB2C-A042F4C50D75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B22677-784D-466A-A913-81B84C0A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70C8B4-36E2-4A62-8B9F-22EAD8B6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83F-469F-40DA-B249-62D9FF5E3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8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908851-933D-472D-A1AD-3C9CA118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9C28-C070-4EC3-BB2C-A042F4C50D75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E75BD0-C5FA-4B6B-BEE9-F4BF9E02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15FB0A-6079-4468-B7F5-0BF09769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83F-469F-40DA-B249-62D9FF5E3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4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EB46E-AA34-4359-9576-4810BD85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EE7E1-C44B-4EBA-AF4E-5B0B53A32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830F7C-A6C8-4488-9CD7-5F20B7B20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6711D0-C4D7-4073-8511-004BBD66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9C28-C070-4EC3-BB2C-A042F4C50D75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16EB22-1E14-43E9-B6A6-2089F6EC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1B6D76-AEED-4684-92D5-5EFB587E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83F-469F-40DA-B249-62D9FF5E3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7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30662-D60A-4E57-8E43-3FE5D96E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F96D53-CF6A-4677-ADC4-BBC950428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6A63A0-0D97-4256-A034-D586812C1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0942F9-33A0-4FAA-B5E2-9781DBD2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9C28-C070-4EC3-BB2C-A042F4C50D75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85935E-55D1-43FE-9CDC-B4F5A011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A0C4A5-83C5-4DD5-BC30-75116AFC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83F-469F-40DA-B249-62D9FF5E3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1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E23D3-042B-4AC7-B1EF-68858972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041725-89CB-42D4-A58A-ED3B42ED1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D33B7-0815-40EB-A62D-A5EB9A6DB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49C28-C070-4EC3-BB2C-A042F4C50D75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D8FB9-76F7-4347-AAF5-D45D5EC96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27D83-7837-4B22-88A3-820A105A9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A583F-469F-40DA-B249-62D9FF5E3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7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A01BB-9B7E-4F4A-A02D-0BA5EC347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188351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D3658"/>
                </a:solidFill>
              </a:rPr>
              <a:t>Полиморфные варианты генов </a:t>
            </a:r>
            <a:r>
              <a:rPr lang="ru-RU" sz="3600" b="1" i="1" dirty="0">
                <a:solidFill>
                  <a:srgbClr val="1D3658"/>
                </a:solidFill>
              </a:rPr>
              <a:t>DNAJA3</a:t>
            </a:r>
            <a:r>
              <a:rPr lang="ru-RU" sz="3600" b="1" dirty="0">
                <a:solidFill>
                  <a:srgbClr val="1D3658"/>
                </a:solidFill>
              </a:rPr>
              <a:t> и </a:t>
            </a:r>
            <a:r>
              <a:rPr lang="ru-RU" sz="3600" b="1" i="1" dirty="0">
                <a:solidFill>
                  <a:srgbClr val="1D3658"/>
                </a:solidFill>
              </a:rPr>
              <a:t>DNAJB2</a:t>
            </a:r>
            <a:r>
              <a:rPr lang="ru-RU" sz="3600" b="1" dirty="0">
                <a:solidFill>
                  <a:srgbClr val="1D3658"/>
                </a:solidFill>
              </a:rPr>
              <a:t> связаны с возрастом манифестации ишемического инсульта, холестерином и параметрами </a:t>
            </a:r>
            <a:r>
              <a:rPr lang="ru-RU" sz="3600" b="1" dirty="0" err="1">
                <a:solidFill>
                  <a:srgbClr val="1D3658"/>
                </a:solidFill>
              </a:rPr>
              <a:t>гемокоагуляции</a:t>
            </a:r>
            <a:endParaRPr lang="ru-RU" sz="3600" b="1" dirty="0">
              <a:solidFill>
                <a:srgbClr val="1D3658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F22381-9246-4EB8-A550-7DB6B60CC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8013" y="3941403"/>
            <a:ext cx="9144000" cy="265736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1D3658"/>
                </a:solidFill>
              </a:rPr>
              <a:t>Кобзева Ксения Андреевна</a:t>
            </a:r>
          </a:p>
          <a:p>
            <a:r>
              <a:rPr lang="ru-RU" sz="2000" dirty="0">
                <a:solidFill>
                  <a:srgbClr val="1D3658"/>
                </a:solidFill>
              </a:rPr>
              <a:t>Федеральное государственное бюджетное образовательное учреждение высшего образования «Курский государственный медицинский университет» Министерства здравоохранения Российской Федерации, НИИ Генетической и молекулярной эпидемиологии, лаборатория геномных исследований, 305041, Курская область, г. Курск, ул. К. Маркса, д.3</a:t>
            </a:r>
          </a:p>
          <a:p>
            <a:r>
              <a:rPr lang="en-GB" sz="2000" dirty="0">
                <a:solidFill>
                  <a:srgbClr val="1D3658"/>
                </a:solidFill>
              </a:rPr>
              <a:t>e-mail: kseniya.kobzeva.0246@gmail.com</a:t>
            </a:r>
            <a:endParaRPr lang="ru-RU" sz="2000" dirty="0">
              <a:solidFill>
                <a:srgbClr val="1D3658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A233AE-936E-4A82-984B-5D6F27B63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5"/>
          <a:stretch/>
        </p:blipFill>
        <p:spPr bwMode="auto">
          <a:xfrm>
            <a:off x="200864" y="226574"/>
            <a:ext cx="1959205" cy="17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76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19533-A9EF-41BF-8535-3904AED0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1D3658"/>
                </a:solidFill>
              </a:rPr>
              <a:t>Финансирование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463559-5977-4463-989F-1845AD543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1D3658"/>
                </a:solidFill>
              </a:rPr>
              <a:t>Российский научный фонд (№ 22-15-00288)</a:t>
            </a:r>
          </a:p>
        </p:txBody>
      </p:sp>
    </p:spTree>
    <p:extLst>
      <p:ext uri="{BB962C8B-B14F-4D97-AF65-F5344CB8AC3E}">
        <p14:creationId xmlns:p14="http://schemas.microsoft.com/office/powerpoint/2010/main" val="82646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1CEBA-E212-47C8-ACE3-18FC2653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D3658"/>
                </a:solidFill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014A42-70EB-4483-B590-9EAC9DAE0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5" y="1552247"/>
            <a:ext cx="5986806" cy="450311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rgbClr val="1D3658"/>
                </a:solidFill>
              </a:rPr>
              <a:t>Белки теплового шока (HSP) играют важнейшую роль в молекулярных механизмах ишемического инсульта (ИИ). Белки семейства HSP40 характеризуются доменом J, который направляет их взаимодействие с партнером HSP70 и облегчает сворачивание, сборку и деградацию белка. Возможная роль HSP70 в прогрессировании сердечно-сосудистых заболеваний уже выявлена; однако на сегодняшний день молекулярно-генетические исследования участия генов, кодирующих белки семейства HSP40, в клинических проявления у пациентов с ИИ еще не проводились.</a:t>
            </a:r>
          </a:p>
          <a:p>
            <a:r>
              <a:rPr lang="ru-RU" sz="2400" b="1" dirty="0">
                <a:solidFill>
                  <a:srgbClr val="1D3658"/>
                </a:solidFill>
              </a:rPr>
              <a:t>Целью </a:t>
            </a:r>
            <a:r>
              <a:rPr lang="ru-RU" sz="2400" dirty="0">
                <a:solidFill>
                  <a:srgbClr val="1D3658"/>
                </a:solidFill>
              </a:rPr>
              <a:t>исследования стало изучить, связаны ли девять однонуклеотидных полиморфизмов в генах, кодирующих белки семейства HSP40, с клиническими проявлениями 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5FAB8A-6BB8-427D-B9AE-E3A095DBD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05" y="1616264"/>
            <a:ext cx="5029210" cy="424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1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9862F-B272-4213-8A07-290D84784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D3658"/>
                </a:solidFill>
              </a:rPr>
              <a:t>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786F9-9F58-4B54-B6E3-3E828C3CB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1D3658"/>
                </a:solidFill>
              </a:rPr>
              <a:t>С помощью ПЦР на основе </a:t>
            </a:r>
            <a:r>
              <a:rPr lang="ru-RU" dirty="0" err="1">
                <a:solidFill>
                  <a:srgbClr val="1D3658"/>
                </a:solidFill>
              </a:rPr>
              <a:t>TaqMan</a:t>
            </a:r>
            <a:r>
              <a:rPr lang="ru-RU" dirty="0">
                <a:solidFill>
                  <a:srgbClr val="1D3658"/>
                </a:solidFill>
              </a:rPr>
              <a:t> и системы MassArray-4 проведено генотипирование образцов ДНК 1306 больных ИИ. </a:t>
            </a:r>
            <a:endParaRPr lang="en-US" dirty="0">
              <a:solidFill>
                <a:srgbClr val="1D3658"/>
              </a:solidFill>
            </a:endParaRPr>
          </a:p>
          <a:p>
            <a:r>
              <a:rPr lang="ru-RU" dirty="0">
                <a:solidFill>
                  <a:srgbClr val="1D3658"/>
                </a:solidFill>
              </a:rPr>
              <a:t>Для оценки связи между генотипами и количественными признаками были рассчитаны логарифмически линейные коэффициенты регрессии (β) и стандартные ошибки (SE). </a:t>
            </a:r>
            <a:endParaRPr lang="en-US" dirty="0">
              <a:solidFill>
                <a:srgbClr val="1D3658"/>
              </a:solidFill>
            </a:endParaRPr>
          </a:p>
          <a:p>
            <a:r>
              <a:rPr lang="ru-RU" dirty="0">
                <a:solidFill>
                  <a:srgbClr val="1D3658"/>
                </a:solidFill>
              </a:rPr>
              <a:t>Коррекция множественных сравнений проводилась с использованием </a:t>
            </a:r>
            <a:r>
              <a:rPr lang="ru-RU" dirty="0" err="1">
                <a:solidFill>
                  <a:srgbClr val="1D3658"/>
                </a:solidFill>
              </a:rPr>
              <a:t>пермутационного</a:t>
            </a:r>
            <a:r>
              <a:rPr lang="ru-RU" dirty="0">
                <a:solidFill>
                  <a:srgbClr val="1D3658"/>
                </a:solidFill>
              </a:rPr>
              <a:t> теста (</a:t>
            </a:r>
            <a:r>
              <a:rPr lang="ru-RU" dirty="0" err="1">
                <a:solidFill>
                  <a:srgbClr val="1D3658"/>
                </a:solidFill>
              </a:rPr>
              <a:t>Pperm</a:t>
            </a:r>
            <a:r>
              <a:rPr lang="ru-RU" dirty="0">
                <a:solidFill>
                  <a:srgbClr val="1D3658"/>
                </a:solidFill>
              </a:rPr>
              <a:t>). Статистическая значимость рассматривалась при </a:t>
            </a:r>
            <a:r>
              <a:rPr lang="ru-RU" dirty="0" err="1">
                <a:solidFill>
                  <a:srgbClr val="1D3658"/>
                </a:solidFill>
              </a:rPr>
              <a:t>Pperm</a:t>
            </a:r>
            <a:r>
              <a:rPr lang="ru-RU" dirty="0">
                <a:solidFill>
                  <a:srgbClr val="1D3658"/>
                </a:solidFill>
              </a:rPr>
              <a:t> &lt;0,05.</a:t>
            </a:r>
          </a:p>
        </p:txBody>
      </p:sp>
    </p:spTree>
    <p:extLst>
      <p:ext uri="{BB962C8B-B14F-4D97-AF65-F5344CB8AC3E}">
        <p14:creationId xmlns:p14="http://schemas.microsoft.com/office/powerpoint/2010/main" val="319098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3C47E-71ED-4983-B1C9-60D6F462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1D3658"/>
                </a:solidFill>
              </a:rPr>
              <a:t>Результаты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10338A-DA06-4BF5-A8E0-95C77006C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8" y="1319753"/>
            <a:ext cx="2580989" cy="258098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4C6545-AD62-43F9-9E2D-43E99B16C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08" y="1140602"/>
            <a:ext cx="2675845" cy="26758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18908E-57F7-4256-A75A-4D47CA785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0" y="4100660"/>
            <a:ext cx="2462957" cy="24629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97C58A-E036-477D-8739-6DB8B996B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26" y="4157219"/>
            <a:ext cx="2416651" cy="24166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75523A-ACA3-4A44-8004-9D1467A6897B}"/>
              </a:ext>
            </a:extLst>
          </p:cNvPr>
          <p:cNvSpPr txBox="1"/>
          <p:nvPr/>
        </p:nvSpPr>
        <p:spPr>
          <a:xfrm>
            <a:off x="6042581" y="1295294"/>
            <a:ext cx="5578311" cy="531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Полиморфный вариант rs6500605 </a:t>
            </a:r>
            <a:r>
              <a:rPr lang="ru-RU" sz="2400" i="1" dirty="0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DNAJA3 </a:t>
            </a:r>
            <a:r>
              <a:rPr lang="ru-RU" sz="2400" dirty="0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ассоциирован с уменьшением возраста манифестации ИИ (β = -1,33±0,64, </a:t>
            </a:r>
            <a:r>
              <a:rPr lang="en-US" sz="2400" dirty="0" err="1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aseline="-25000" dirty="0" err="1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</a:t>
            </a:r>
            <a:r>
              <a:rPr lang="ru-RU" sz="2400" dirty="0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0,03) и общего холестерина в крови (β = -0,42±0,54, </a:t>
            </a:r>
            <a:r>
              <a:rPr lang="en-US" sz="2400" dirty="0" err="1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aseline="-25000" dirty="0" err="1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</a:t>
            </a:r>
            <a:r>
              <a:rPr lang="ru-RU" sz="2400" dirty="0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0,02).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то время как с изменениями параметров коагуляции крови связан полиморфный вариант rs3731896 </a:t>
            </a:r>
            <a:r>
              <a:rPr lang="ru-RU" sz="2400" i="1" dirty="0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DNAJB2: </a:t>
            </a:r>
            <a:r>
              <a:rPr lang="ru-RU" sz="2400" dirty="0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носителей минорного </a:t>
            </a:r>
            <a:r>
              <a:rPr lang="ru-RU" sz="2400" dirty="0" err="1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аллеля</a:t>
            </a:r>
            <a:r>
              <a:rPr lang="ru-RU" sz="2400" dirty="0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ru-RU" sz="2400" dirty="0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уменьшаются значения ПТИ (β = -2,31±0,87, </a:t>
            </a:r>
            <a:r>
              <a:rPr lang="en-US" sz="2400" dirty="0" err="1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aseline="-25000" dirty="0" err="1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</a:t>
            </a:r>
            <a:r>
              <a:rPr lang="ru-RU" sz="2400" dirty="0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0,008) и МНО (β = -0,10±0,049, </a:t>
            </a:r>
            <a:r>
              <a:rPr lang="en-US" sz="2400" dirty="0" err="1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aseline="-25000" dirty="0" err="1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</a:t>
            </a:r>
            <a:r>
              <a:rPr lang="ru-RU" sz="2400" dirty="0">
                <a:solidFill>
                  <a:srgbClr val="1D36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0,045). </a:t>
            </a:r>
            <a:endParaRPr lang="ru-RU" sz="2000" dirty="0">
              <a:solidFill>
                <a:srgbClr val="1D365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18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325</Words>
  <Application>Microsoft Office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Полиморфные варианты генов DNAJA3 и DNAJB2 связаны с возрастом манифестации ишемического инсульта, холестерином и параметрами гемокоагуляции</vt:lpstr>
      <vt:lpstr>Финансирование</vt:lpstr>
      <vt:lpstr>Актуальность</vt:lpstr>
      <vt:lpstr>Методы</vt:lpstr>
      <vt:lpstr>Результаты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Полиморфные варианты генов DNAJA3 и DNAJB2 связаны с возрастом манифестации ишемического инсульта, холестерином и параметрами гемокоагуляции</dc:title>
  <dc:creator>kseniya</dc:creator>
  <cp:lastModifiedBy>kseniya</cp:lastModifiedBy>
  <cp:revision>7</cp:revision>
  <dcterms:created xsi:type="dcterms:W3CDTF">2025-04-25T09:45:08Z</dcterms:created>
  <dcterms:modified xsi:type="dcterms:W3CDTF">2025-04-25T14:19:44Z</dcterms:modified>
</cp:coreProperties>
</file>